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"/>
  </p:notesMasterIdLst>
  <p:sldIdLst>
    <p:sldId id="2893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3933B"/>
    <a:srgbClr val="BC8F00"/>
    <a:srgbClr val="F56243"/>
    <a:srgbClr val="DEA900"/>
    <a:srgbClr val="FF6243"/>
    <a:srgbClr val="00FA50"/>
    <a:srgbClr val="2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698" autoAdjust="0"/>
  </p:normalViewPr>
  <p:slideViewPr>
    <p:cSldViewPr snapToGrid="0">
      <p:cViewPr varScale="1">
        <p:scale>
          <a:sx n="46" d="100"/>
          <a:sy n="46" d="100"/>
        </p:scale>
        <p:origin x="1632" y="4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2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1334762" y="5999322"/>
            <a:ext cx="857238" cy="858679"/>
          </a:xfrm>
          <a:custGeom>
            <a:avLst/>
            <a:gdLst/>
            <a:ahLst/>
            <a:cxnLst/>
            <a:rect l="l" t="t" r="r" b="b"/>
            <a:pathLst>
              <a:path w="857238" h="858679" extrusionOk="0">
                <a:moveTo>
                  <a:pt x="647700" y="0"/>
                </a:moveTo>
                <a:cubicBezTo>
                  <a:pt x="692414" y="0"/>
                  <a:pt x="736070" y="4531"/>
                  <a:pt x="778234" y="13159"/>
                </a:cubicBezTo>
                <a:lnTo>
                  <a:pt x="857238" y="37683"/>
                </a:lnTo>
                <a:lnTo>
                  <a:pt x="857238" y="858679"/>
                </a:lnTo>
                <a:lnTo>
                  <a:pt x="38130" y="858679"/>
                </a:lnTo>
                <a:lnTo>
                  <a:pt x="13159" y="778234"/>
                </a:lnTo>
                <a:cubicBezTo>
                  <a:pt x="4531" y="736071"/>
                  <a:pt x="0" y="692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gradFill>
            <a:gsLst>
              <a:gs pos="0">
                <a:srgbClr val="BE1E2D"/>
              </a:gs>
              <a:gs pos="50000">
                <a:srgbClr val="BA1739"/>
              </a:gs>
              <a:gs pos="100000">
                <a:srgbClr val="F15A2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11612519" y="6333137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9055" y="260305"/>
            <a:ext cx="727174" cy="7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319050" y="6288951"/>
            <a:ext cx="1833251" cy="2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11334762" y="5999322"/>
            <a:ext cx="857238" cy="858679"/>
          </a:xfrm>
          <a:custGeom>
            <a:avLst/>
            <a:gdLst/>
            <a:ahLst/>
            <a:cxnLst/>
            <a:rect l="l" t="t" r="r" b="b"/>
            <a:pathLst>
              <a:path w="857238" h="858679" extrusionOk="0">
                <a:moveTo>
                  <a:pt x="647700" y="0"/>
                </a:moveTo>
                <a:cubicBezTo>
                  <a:pt x="692414" y="0"/>
                  <a:pt x="736070" y="4531"/>
                  <a:pt x="778234" y="13159"/>
                </a:cubicBezTo>
                <a:lnTo>
                  <a:pt x="857238" y="37683"/>
                </a:lnTo>
                <a:lnTo>
                  <a:pt x="857238" y="858679"/>
                </a:lnTo>
                <a:lnTo>
                  <a:pt x="38130" y="858679"/>
                </a:lnTo>
                <a:lnTo>
                  <a:pt x="13159" y="778234"/>
                </a:lnTo>
                <a:cubicBezTo>
                  <a:pt x="4531" y="736071"/>
                  <a:pt x="0" y="692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gradFill>
            <a:gsLst>
              <a:gs pos="0">
                <a:srgbClr val="BE1E2D"/>
              </a:gs>
              <a:gs pos="50000">
                <a:srgbClr val="BA1739"/>
              </a:gs>
              <a:gs pos="100000">
                <a:srgbClr val="F15A2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11612519" y="6333137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9055" y="260305"/>
            <a:ext cx="727174" cy="7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319050" y="6288951"/>
            <a:ext cx="1833251" cy="2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 l="2886" t="17315" r="4623" b="17776"/>
          <a:stretch/>
        </p:blipFill>
        <p:spPr>
          <a:xfrm>
            <a:off x="0" y="1980507"/>
            <a:ext cx="12192000" cy="2876550"/>
          </a:xfrm>
          <a:custGeom>
            <a:avLst/>
            <a:gdLst/>
            <a:ahLst/>
            <a:cxnLst/>
            <a:rect l="l" t="t" r="r" b="b"/>
            <a:pathLst>
              <a:path w="12192000" h="2876550" extrusionOk="0">
                <a:moveTo>
                  <a:pt x="0" y="0"/>
                </a:moveTo>
                <a:lnTo>
                  <a:pt x="12192000" y="0"/>
                </a:lnTo>
                <a:lnTo>
                  <a:pt x="12192000" y="2876550"/>
                </a:lnTo>
                <a:lnTo>
                  <a:pt x="0" y="287655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9" name="Google Shape;49;p10"/>
          <p:cNvSpPr/>
          <p:nvPr/>
        </p:nvSpPr>
        <p:spPr>
          <a:xfrm>
            <a:off x="11334762" y="5999322"/>
            <a:ext cx="857238" cy="858679"/>
          </a:xfrm>
          <a:custGeom>
            <a:avLst/>
            <a:gdLst/>
            <a:ahLst/>
            <a:cxnLst/>
            <a:rect l="l" t="t" r="r" b="b"/>
            <a:pathLst>
              <a:path w="857238" h="858679" extrusionOk="0">
                <a:moveTo>
                  <a:pt x="647700" y="0"/>
                </a:moveTo>
                <a:cubicBezTo>
                  <a:pt x="692414" y="0"/>
                  <a:pt x="736070" y="4531"/>
                  <a:pt x="778234" y="13159"/>
                </a:cubicBezTo>
                <a:lnTo>
                  <a:pt x="857238" y="37683"/>
                </a:lnTo>
                <a:lnTo>
                  <a:pt x="857238" y="858679"/>
                </a:lnTo>
                <a:lnTo>
                  <a:pt x="38130" y="858679"/>
                </a:lnTo>
                <a:lnTo>
                  <a:pt x="13159" y="778234"/>
                </a:lnTo>
                <a:cubicBezTo>
                  <a:pt x="4531" y="736071"/>
                  <a:pt x="0" y="692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gradFill>
            <a:gsLst>
              <a:gs pos="0">
                <a:srgbClr val="BE1E2D"/>
              </a:gs>
              <a:gs pos="50000">
                <a:srgbClr val="BA1739"/>
              </a:gs>
              <a:gs pos="100000">
                <a:srgbClr val="F15A2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0"/>
          <p:cNvSpPr/>
          <p:nvPr/>
        </p:nvSpPr>
        <p:spPr>
          <a:xfrm>
            <a:off x="11612519" y="6333137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55" y="260305"/>
            <a:ext cx="727174" cy="7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319050" y="6288951"/>
            <a:ext cx="1833251" cy="2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 rot="5400000">
            <a:off x="720" y="6000042"/>
            <a:ext cx="857238" cy="858679"/>
          </a:xfrm>
          <a:custGeom>
            <a:avLst/>
            <a:gdLst/>
            <a:ahLst/>
            <a:cxnLst/>
            <a:rect l="l" t="t" r="r" b="b"/>
            <a:pathLst>
              <a:path w="857238" h="858679" extrusionOk="0">
                <a:moveTo>
                  <a:pt x="647700" y="0"/>
                </a:moveTo>
                <a:cubicBezTo>
                  <a:pt x="692414" y="0"/>
                  <a:pt x="736070" y="4531"/>
                  <a:pt x="778234" y="13159"/>
                </a:cubicBezTo>
                <a:lnTo>
                  <a:pt x="857238" y="37683"/>
                </a:lnTo>
                <a:lnTo>
                  <a:pt x="857238" y="858679"/>
                </a:lnTo>
                <a:lnTo>
                  <a:pt x="38130" y="858679"/>
                </a:lnTo>
                <a:lnTo>
                  <a:pt x="13159" y="778234"/>
                </a:lnTo>
                <a:cubicBezTo>
                  <a:pt x="4531" y="736071"/>
                  <a:pt x="0" y="692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gradFill>
            <a:gsLst>
              <a:gs pos="0">
                <a:srgbClr val="BE1E2D"/>
              </a:gs>
              <a:gs pos="50000">
                <a:srgbClr val="BA1739"/>
              </a:gs>
              <a:gs pos="100000">
                <a:srgbClr val="F15A2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62278" y="6332054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l="24145" t="7224" r="11619" b="29008"/>
          <a:stretch/>
        </p:blipFill>
        <p:spPr>
          <a:xfrm>
            <a:off x="6941081" y="3068309"/>
            <a:ext cx="2846671" cy="2825968"/>
          </a:xfrm>
          <a:custGeom>
            <a:avLst/>
            <a:gdLst/>
            <a:ahLst/>
            <a:cxnLst/>
            <a:rect l="l" t="t" r="r" b="b"/>
            <a:pathLst>
              <a:path w="2846671" h="2825968" extrusionOk="0">
                <a:moveTo>
                  <a:pt x="1423798" y="0"/>
                </a:moveTo>
                <a:cubicBezTo>
                  <a:pt x="1824506" y="0"/>
                  <a:pt x="2225214" y="152865"/>
                  <a:pt x="2530944" y="458595"/>
                </a:cubicBezTo>
                <a:cubicBezTo>
                  <a:pt x="3142405" y="1070054"/>
                  <a:pt x="2708697" y="2231044"/>
                  <a:pt x="2530944" y="2672886"/>
                </a:cubicBezTo>
                <a:cubicBezTo>
                  <a:pt x="2353192" y="3114728"/>
                  <a:pt x="1772533" y="2459583"/>
                  <a:pt x="1403484" y="2459583"/>
                </a:cubicBezTo>
                <a:cubicBezTo>
                  <a:pt x="1034436" y="2459583"/>
                  <a:pt x="497792" y="3006384"/>
                  <a:pt x="316653" y="2672886"/>
                </a:cubicBezTo>
                <a:cubicBezTo>
                  <a:pt x="135516" y="2339388"/>
                  <a:pt x="-294806" y="1070054"/>
                  <a:pt x="316653" y="458595"/>
                </a:cubicBezTo>
                <a:cubicBezTo>
                  <a:pt x="622383" y="152865"/>
                  <a:pt x="1023091" y="0"/>
                  <a:pt x="142379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 l="28550" t="24695" r="26316" b="30393"/>
          <a:stretch/>
        </p:blipFill>
        <p:spPr>
          <a:xfrm>
            <a:off x="5387269" y="1749208"/>
            <a:ext cx="2000172" cy="1990272"/>
          </a:xfrm>
          <a:custGeom>
            <a:avLst/>
            <a:gdLst/>
            <a:ahLst/>
            <a:cxnLst/>
            <a:rect l="l" t="t" r="r" b="b"/>
            <a:pathLst>
              <a:path w="2000172" h="1990272" extrusionOk="0">
                <a:moveTo>
                  <a:pt x="991870" y="0"/>
                </a:moveTo>
                <a:cubicBezTo>
                  <a:pt x="1539665" y="0"/>
                  <a:pt x="1865444" y="714329"/>
                  <a:pt x="1983740" y="991870"/>
                </a:cubicBezTo>
                <a:cubicBezTo>
                  <a:pt x="2102037" y="1269412"/>
                  <a:pt x="1548470" y="1236046"/>
                  <a:pt x="1383158" y="1401358"/>
                </a:cubicBezTo>
                <a:cubicBezTo>
                  <a:pt x="1217847" y="1566670"/>
                  <a:pt x="1222397" y="2051989"/>
                  <a:pt x="991870" y="1983741"/>
                </a:cubicBezTo>
                <a:cubicBezTo>
                  <a:pt x="761344" y="1915492"/>
                  <a:pt x="0" y="1539665"/>
                  <a:pt x="0" y="991871"/>
                </a:cubicBezTo>
                <a:cubicBezTo>
                  <a:pt x="0" y="717973"/>
                  <a:pt x="111019" y="470006"/>
                  <a:pt x="290512" y="290513"/>
                </a:cubicBezTo>
                <a:cubicBezTo>
                  <a:pt x="470005" y="111020"/>
                  <a:pt x="717973" y="1"/>
                  <a:pt x="99187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l="35540" t="28312" r="23768" b="31291"/>
          <a:stretch/>
        </p:blipFill>
        <p:spPr>
          <a:xfrm>
            <a:off x="7462756" y="882659"/>
            <a:ext cx="1803320" cy="1790203"/>
          </a:xfrm>
          <a:custGeom>
            <a:avLst/>
            <a:gdLst/>
            <a:ahLst/>
            <a:cxnLst/>
            <a:rect l="l" t="t" r="r" b="b"/>
            <a:pathLst>
              <a:path w="1803320" h="1790203" extrusionOk="0">
                <a:moveTo>
                  <a:pt x="901953" y="0"/>
                </a:moveTo>
                <a:cubicBezTo>
                  <a:pt x="1155795" y="0"/>
                  <a:pt x="1409636" y="96837"/>
                  <a:pt x="1603312" y="290512"/>
                </a:cubicBezTo>
                <a:cubicBezTo>
                  <a:pt x="1990662" y="677861"/>
                  <a:pt x="1715915" y="1413329"/>
                  <a:pt x="1603312" y="1693228"/>
                </a:cubicBezTo>
                <a:cubicBezTo>
                  <a:pt x="1490708" y="1973128"/>
                  <a:pt x="1122870" y="1558104"/>
                  <a:pt x="889084" y="1558104"/>
                </a:cubicBezTo>
                <a:cubicBezTo>
                  <a:pt x="655298" y="1558104"/>
                  <a:pt x="315344" y="1904494"/>
                  <a:pt x="200595" y="1693228"/>
                </a:cubicBezTo>
                <a:cubicBezTo>
                  <a:pt x="85848" y="1481963"/>
                  <a:pt x="-186754" y="677861"/>
                  <a:pt x="200595" y="290512"/>
                </a:cubicBezTo>
                <a:cubicBezTo>
                  <a:pt x="394270" y="96837"/>
                  <a:pt x="648112" y="0"/>
                  <a:pt x="90195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2">
            <a:alphaModFix/>
          </a:blip>
          <a:srcRect l="7767" t="29167" r="47321" b="25698"/>
          <a:stretch/>
        </p:blipFill>
        <p:spPr>
          <a:xfrm>
            <a:off x="9469957" y="1749624"/>
            <a:ext cx="1990272" cy="2000172"/>
          </a:xfrm>
          <a:custGeom>
            <a:avLst/>
            <a:gdLst/>
            <a:ahLst/>
            <a:cxnLst/>
            <a:rect l="l" t="t" r="r" b="b"/>
            <a:pathLst>
              <a:path w="1990272" h="2000172" extrusionOk="0">
                <a:moveTo>
                  <a:pt x="998401" y="0"/>
                </a:moveTo>
                <a:cubicBezTo>
                  <a:pt x="1272299" y="0"/>
                  <a:pt x="1520266" y="111019"/>
                  <a:pt x="1699759" y="290512"/>
                </a:cubicBezTo>
                <a:cubicBezTo>
                  <a:pt x="1879253" y="470005"/>
                  <a:pt x="1990271" y="717972"/>
                  <a:pt x="1990272" y="991870"/>
                </a:cubicBezTo>
                <a:cubicBezTo>
                  <a:pt x="1990272" y="1539665"/>
                  <a:pt x="1275943" y="1865444"/>
                  <a:pt x="998402" y="1983740"/>
                </a:cubicBezTo>
                <a:cubicBezTo>
                  <a:pt x="720860" y="2102037"/>
                  <a:pt x="754226" y="1548470"/>
                  <a:pt x="588914" y="1383158"/>
                </a:cubicBezTo>
                <a:cubicBezTo>
                  <a:pt x="423602" y="1217846"/>
                  <a:pt x="-61717" y="1222397"/>
                  <a:pt x="6532" y="991870"/>
                </a:cubicBezTo>
                <a:cubicBezTo>
                  <a:pt x="74780" y="761344"/>
                  <a:pt x="450607" y="0"/>
                  <a:pt x="9984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55" y="260305"/>
            <a:ext cx="727174" cy="7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10151300" y="6377001"/>
            <a:ext cx="1833251" cy="2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 rot="5400000">
            <a:off x="720" y="6000042"/>
            <a:ext cx="857238" cy="858679"/>
          </a:xfrm>
          <a:custGeom>
            <a:avLst/>
            <a:gdLst/>
            <a:ahLst/>
            <a:cxnLst/>
            <a:rect l="l" t="t" r="r" b="b"/>
            <a:pathLst>
              <a:path w="857238" h="858679" extrusionOk="0">
                <a:moveTo>
                  <a:pt x="647700" y="0"/>
                </a:moveTo>
                <a:cubicBezTo>
                  <a:pt x="692414" y="0"/>
                  <a:pt x="736070" y="4531"/>
                  <a:pt x="778234" y="13159"/>
                </a:cubicBezTo>
                <a:lnTo>
                  <a:pt x="857238" y="37683"/>
                </a:lnTo>
                <a:lnTo>
                  <a:pt x="857238" y="858679"/>
                </a:lnTo>
                <a:lnTo>
                  <a:pt x="38130" y="858679"/>
                </a:lnTo>
                <a:lnTo>
                  <a:pt x="13159" y="778234"/>
                </a:lnTo>
                <a:cubicBezTo>
                  <a:pt x="4531" y="736071"/>
                  <a:pt x="0" y="692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gradFill>
            <a:gsLst>
              <a:gs pos="0">
                <a:srgbClr val="BE1E2D"/>
              </a:gs>
              <a:gs pos="50000">
                <a:srgbClr val="BA1739"/>
              </a:gs>
              <a:gs pos="100000">
                <a:srgbClr val="F15A2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162278" y="6332054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2">
            <a:alphaModFix/>
          </a:blip>
          <a:srcRect l="29723" t="19412" r="6837" b="17149"/>
          <a:stretch/>
        </p:blipFill>
        <p:spPr>
          <a:xfrm>
            <a:off x="5862626" y="1854430"/>
            <a:ext cx="3225338" cy="3225338"/>
          </a:xfrm>
          <a:custGeom>
            <a:avLst/>
            <a:gdLst/>
            <a:ahLst/>
            <a:cxnLst/>
            <a:rect l="l" t="t" r="r" b="b"/>
            <a:pathLst>
              <a:path w="3225338" h="3225338" extrusionOk="0">
                <a:moveTo>
                  <a:pt x="1612669" y="0"/>
                </a:moveTo>
                <a:cubicBezTo>
                  <a:pt x="2503321" y="0"/>
                  <a:pt x="3225338" y="722017"/>
                  <a:pt x="3225338" y="1612669"/>
                </a:cubicBezTo>
                <a:cubicBezTo>
                  <a:pt x="3225338" y="2503321"/>
                  <a:pt x="2503321" y="3225338"/>
                  <a:pt x="1612669" y="3225338"/>
                </a:cubicBezTo>
                <a:cubicBezTo>
                  <a:pt x="722017" y="3225338"/>
                  <a:pt x="0" y="2503321"/>
                  <a:pt x="0" y="1612669"/>
                </a:cubicBezTo>
                <a:cubicBezTo>
                  <a:pt x="0" y="722017"/>
                  <a:pt x="722017" y="0"/>
                  <a:pt x="161266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55" y="260305"/>
            <a:ext cx="727174" cy="7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9991075" y="478626"/>
            <a:ext cx="1833251" cy="2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8B"/>
              </a:buClr>
              <a:buSzPts val="2400"/>
              <a:buNone/>
              <a:defRPr sz="2400">
                <a:solidFill>
                  <a:srgbClr val="8A8A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2000"/>
              <a:buNone/>
              <a:defRPr sz="2000">
                <a:solidFill>
                  <a:srgbClr val="8A8A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1800"/>
              <a:buNone/>
              <a:defRPr sz="1800">
                <a:solidFill>
                  <a:srgbClr val="8A8A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1600"/>
              <a:buNone/>
              <a:defRPr sz="1600">
                <a:solidFill>
                  <a:srgbClr val="8A8A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1600"/>
              <a:buNone/>
              <a:defRPr sz="1600">
                <a:solidFill>
                  <a:srgbClr val="8A8A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1600"/>
              <a:buNone/>
              <a:defRPr sz="1600">
                <a:solidFill>
                  <a:srgbClr val="8A8A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1600"/>
              <a:buNone/>
              <a:defRPr sz="1600">
                <a:solidFill>
                  <a:srgbClr val="8A8A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1600"/>
              <a:buNone/>
              <a:defRPr sz="1600">
                <a:solidFill>
                  <a:srgbClr val="8A8A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B"/>
              </a:buClr>
              <a:buSzPts val="1600"/>
              <a:buNone/>
              <a:defRPr sz="1600">
                <a:solidFill>
                  <a:srgbClr val="8A8A8B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A8A8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61" r:id="rId4"/>
    <p:sldLayoutId id="2147483668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C1A17B16-3A54-4503-AC41-C289ABA24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2" r="6981" b="-2"/>
          <a:stretch/>
        </p:blipFill>
        <p:spPr>
          <a:xfrm>
            <a:off x="8509070" y="2263188"/>
            <a:ext cx="3620298" cy="2858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D192F3-8975-4CED-92D8-28CFE7A742FF}"/>
              </a:ext>
            </a:extLst>
          </p:cNvPr>
          <p:cNvSpPr/>
          <p:nvPr/>
        </p:nvSpPr>
        <p:spPr>
          <a:xfrm>
            <a:off x="134022" y="125868"/>
            <a:ext cx="11902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dirty="0"/>
              <a:t>Our speaker today – </a:t>
            </a:r>
            <a:r>
              <a:rPr lang="en-US" sz="2000" b="1" cap="all" dirty="0">
                <a:solidFill>
                  <a:srgbClr val="C8782F"/>
                </a:solidFill>
              </a:rPr>
              <a:t>AMIT Agarwal</a:t>
            </a:r>
          </a:p>
          <a:p>
            <a:r>
              <a:rPr lang="en-US" sz="2000" b="1" cap="all" dirty="0">
                <a:solidFill>
                  <a:srgbClr val="C8782F"/>
                </a:solidFill>
              </a:rPr>
              <a:t>                                           </a:t>
            </a:r>
            <a:r>
              <a:rPr lang="en-US" sz="2000" b="1" cap="all" dirty="0"/>
              <a:t> Author, SALESPRENEUR®, small is big evangelist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B3C7C3-1986-47B8-8E19-92439973DF53}"/>
              </a:ext>
            </a:extLst>
          </p:cNvPr>
          <p:cNvSpPr/>
          <p:nvPr/>
        </p:nvSpPr>
        <p:spPr>
          <a:xfrm>
            <a:off x="134022" y="1165068"/>
            <a:ext cx="513708" cy="523743"/>
          </a:xfrm>
          <a:prstGeom prst="ellipse">
            <a:avLst/>
          </a:prstGeom>
          <a:solidFill>
            <a:srgbClr val="007A3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D38DEF-BDD8-48C9-A1D0-5D8D7DB30535}"/>
              </a:ext>
            </a:extLst>
          </p:cNvPr>
          <p:cNvSpPr/>
          <p:nvPr/>
        </p:nvSpPr>
        <p:spPr>
          <a:xfrm>
            <a:off x="109822" y="2644858"/>
            <a:ext cx="513708" cy="523743"/>
          </a:xfrm>
          <a:prstGeom prst="ellipse">
            <a:avLst/>
          </a:prstGeom>
          <a:solidFill>
            <a:srgbClr val="007A3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42B130-EF5B-4DBF-96BD-DB991DC6A748}"/>
              </a:ext>
            </a:extLst>
          </p:cNvPr>
          <p:cNvSpPr/>
          <p:nvPr/>
        </p:nvSpPr>
        <p:spPr>
          <a:xfrm>
            <a:off x="103910" y="4682013"/>
            <a:ext cx="513708" cy="523743"/>
          </a:xfrm>
          <a:prstGeom prst="ellipse">
            <a:avLst/>
          </a:prstGeom>
          <a:solidFill>
            <a:srgbClr val="007A3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CD433B2-2E29-429B-9268-EDB951374A17}"/>
              </a:ext>
            </a:extLst>
          </p:cNvPr>
          <p:cNvSpPr txBox="1">
            <a:spLocks/>
          </p:cNvSpPr>
          <p:nvPr/>
        </p:nvSpPr>
        <p:spPr>
          <a:xfrm>
            <a:off x="1110671" y="1507850"/>
            <a:ext cx="6705600" cy="420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0" fontAlgn="base"/>
            <a:endParaRPr lang="en-US" sz="2400" dirty="0"/>
          </a:p>
          <a:p>
            <a:pPr marL="228600" indent="0" fontAlgn="base"/>
            <a:r>
              <a:rPr lang="en-US" sz="2400" dirty="0"/>
              <a:t>He has coined term Salespreneur® and created a new sales strategy Use Case Selling®</a:t>
            </a:r>
          </a:p>
          <a:p>
            <a:pPr marL="228600" indent="0"/>
            <a:br>
              <a:rPr lang="en-US" sz="2400" dirty="0"/>
            </a:b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ECB6F-CD94-4251-B9EC-E780BBF31027}"/>
              </a:ext>
            </a:extLst>
          </p:cNvPr>
          <p:cNvSpPr txBox="1"/>
          <p:nvPr/>
        </p:nvSpPr>
        <p:spPr>
          <a:xfrm>
            <a:off x="946940" y="4372993"/>
            <a:ext cx="718202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0" fontAlgn="base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  He is Author of two books </a:t>
            </a:r>
          </a:p>
          <a:p>
            <a:pPr marL="228600" indent="0" fontAlgn="base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  Small is Big &amp;‘The Ultimate Sales Accelerator’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4417B-571F-4555-AC37-9BAEEA1BF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239" y="5158469"/>
            <a:ext cx="1118255" cy="1537600"/>
          </a:xfrm>
          <a:prstGeom prst="rect">
            <a:avLst/>
          </a:prstGeom>
        </p:spPr>
      </p:pic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4AB5C8EF-731E-4640-AD72-15DA0C71F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504" y="3460255"/>
            <a:ext cx="2714967" cy="603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B2C0E-3938-E7D5-E90D-85002C05D1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73" t="12191" r="24870" b="12191"/>
          <a:stretch/>
        </p:blipFill>
        <p:spPr>
          <a:xfrm>
            <a:off x="3504778" y="5205756"/>
            <a:ext cx="1021915" cy="1537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E15DE2-A2C2-287B-583D-34C7D96EE3B6}"/>
              </a:ext>
            </a:extLst>
          </p:cNvPr>
          <p:cNvSpPr txBox="1"/>
          <p:nvPr/>
        </p:nvSpPr>
        <p:spPr>
          <a:xfrm>
            <a:off x="1254512" y="998772"/>
            <a:ext cx="9739069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Amit Agarwal is synonymous with Sales and Startups. He has professional selling experience in 23 countries across bootstrapped, Series A, B, C, and D start-ups. </a:t>
            </a:r>
          </a:p>
        </p:txBody>
      </p:sp>
    </p:spTree>
    <p:extLst>
      <p:ext uri="{BB962C8B-B14F-4D97-AF65-F5344CB8AC3E}">
        <p14:creationId xmlns:p14="http://schemas.microsoft.com/office/powerpoint/2010/main" val="175951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242527"/>
      </a:dk1>
      <a:lt1>
        <a:srgbClr val="FFFFFF"/>
      </a:lt1>
      <a:dk2>
        <a:srgbClr val="FF512F"/>
      </a:dk2>
      <a:lt2>
        <a:srgbClr val="FFFFFF"/>
      </a:lt2>
      <a:accent1>
        <a:srgbClr val="DD2476"/>
      </a:accent1>
      <a:accent2>
        <a:srgbClr val="535353"/>
      </a:accent2>
      <a:accent3>
        <a:srgbClr val="A7A7A7"/>
      </a:accent3>
      <a:accent4>
        <a:srgbClr val="D2DDD9"/>
      </a:accent4>
      <a:accent5>
        <a:srgbClr val="3F3F3F"/>
      </a:accent5>
      <a:accent6>
        <a:srgbClr val="2C2C2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14114</TotalTime>
  <Words>83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Montserrat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Amit Agarwal</cp:lastModifiedBy>
  <cp:revision>207</cp:revision>
  <dcterms:modified xsi:type="dcterms:W3CDTF">2023-06-25T09:47:34Z</dcterms:modified>
</cp:coreProperties>
</file>